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31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C6DBF7-7606-4844-B223-8BDC75D5C3F0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3FAFB2-8CB9-46AA-92EF-AE3E3E8EC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951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FAFB2-8CB9-46AA-92EF-AE3E3E8EC7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606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4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96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08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1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4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63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64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14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71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3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10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86167-2FC2-4C91-8650-2BE03F7EC564}" type="datetimeFigureOut">
              <a:rPr lang="ru-RU" smtClean="0"/>
              <a:t>17.01.2022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17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kremlin.ru/structure/councils#institution-12" TargetMode="External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hyperlink" Target="https://gossluzhba.gov.ru/anticorruption/spravki_bk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5833" y="1487971"/>
            <a:ext cx="6852167" cy="1113253"/>
          </a:xfrm>
          <a:prstGeom prst="rect">
            <a:avLst/>
          </a:prstGeom>
          <a:solidFill>
            <a:schemeClr val="accent2">
              <a:alpha val="46000"/>
            </a:schemeClr>
          </a:soli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Декларационная кампания в 2022 году проводится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по 30 апреля 2022 года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Декларант может представить </a:t>
            </a:r>
            <a:r>
              <a:rPr lang="ru-RU" sz="1000" i="1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уточненные </a:t>
            </a: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 </a:t>
            </a:r>
            <a:r>
              <a:rPr lang="ru-RU" sz="10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течение ОДНОГО месяца</a:t>
            </a: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после </a:t>
            </a:r>
            <a:r>
              <a:rPr lang="ru-RU" sz="1000" i="1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апреля 2022 года. </a:t>
            </a: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уточненных сведений предусматривает </a:t>
            </a:r>
            <a:r>
              <a:rPr lang="ru-RU" sz="1000" i="1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представление </a:t>
            </a: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только справки о доходах, расходах, об имуществе и обязательствах имущественного характера, </a:t>
            </a:r>
            <a:r>
              <a:rPr lang="ru-RU" sz="10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которой не отражены или не полностью отражены какие-либо сведения либо имеются </a:t>
            </a:r>
            <a:r>
              <a:rPr lang="ru-RU" sz="1000" b="1" i="1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ошибки (которые уточняются)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68580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Отдел по профилактике коррупционных и иных правонарушений администрации Губернатора Новосибирской области и Правительства Новосибирской области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78639" y="503078"/>
            <a:ext cx="3579720" cy="882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Актуальные вопросы </a:t>
            </a:r>
            <a:r>
              <a:rPr lang="ru-RU" sz="1600" b="1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6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декларационной кампании </a:t>
            </a:r>
            <a:endParaRPr lang="ru-RU" sz="1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6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2022 года</a:t>
            </a:r>
            <a:endParaRPr lang="ru-RU" sz="16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" name="Google Shape;23636;p72"/>
          <p:cNvGrpSpPr/>
          <p:nvPr/>
        </p:nvGrpSpPr>
        <p:grpSpPr>
          <a:xfrm>
            <a:off x="1736722" y="932173"/>
            <a:ext cx="478945" cy="474743"/>
            <a:chOff x="0" y="0"/>
            <a:chExt cx="386015" cy="384495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" name="Google Shape;23637;p72"/>
            <p:cNvSpPr/>
            <p:nvPr/>
          </p:nvSpPr>
          <p:spPr>
            <a:xfrm>
              <a:off x="189980" y="189980"/>
              <a:ext cx="60190" cy="60190"/>
            </a:xfrm>
            <a:custGeom>
              <a:avLst/>
              <a:gdLst/>
              <a:ahLst/>
              <a:cxnLst/>
              <a:rect l="l" t="t" r="r" b="b"/>
              <a:pathLst>
                <a:path w="2296" h="2296" extrusionOk="0">
                  <a:moveTo>
                    <a:pt x="592" y="0"/>
                  </a:moveTo>
                  <a:lnTo>
                    <a:pt x="0" y="592"/>
                  </a:lnTo>
                  <a:lnTo>
                    <a:pt x="1704" y="2295"/>
                  </a:lnTo>
                  <a:lnTo>
                    <a:pt x="2295" y="1703"/>
                  </a:lnTo>
                  <a:lnTo>
                    <a:pt x="592" y="0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8" name="Google Shape;23638;p72"/>
            <p:cNvSpPr/>
            <p:nvPr/>
          </p:nvSpPr>
          <p:spPr>
            <a:xfrm>
              <a:off x="0" y="0"/>
              <a:ext cx="247889" cy="247889"/>
            </a:xfrm>
            <a:custGeom>
              <a:avLst/>
              <a:gdLst/>
              <a:ahLst/>
              <a:cxnLst/>
              <a:rect l="l" t="t" r="r" b="b"/>
              <a:pathLst>
                <a:path w="9456" h="9456" extrusionOk="0">
                  <a:moveTo>
                    <a:pt x="4721" y="1"/>
                  </a:moveTo>
                  <a:cubicBezTo>
                    <a:pt x="2108" y="1"/>
                    <a:pt x="1" y="2108"/>
                    <a:pt x="1" y="4721"/>
                  </a:cubicBezTo>
                  <a:cubicBezTo>
                    <a:pt x="1" y="7334"/>
                    <a:pt x="2108" y="9456"/>
                    <a:pt x="4721" y="9456"/>
                  </a:cubicBezTo>
                  <a:cubicBezTo>
                    <a:pt x="7334" y="9456"/>
                    <a:pt x="9456" y="7334"/>
                    <a:pt x="9456" y="4721"/>
                  </a:cubicBezTo>
                  <a:cubicBezTo>
                    <a:pt x="9456" y="2108"/>
                    <a:pt x="7334" y="1"/>
                    <a:pt x="4721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9" name="Google Shape;23639;p72"/>
            <p:cNvSpPr/>
            <p:nvPr/>
          </p:nvSpPr>
          <p:spPr>
            <a:xfrm>
              <a:off x="28390" y="28391"/>
              <a:ext cx="191134" cy="191134"/>
            </a:xfrm>
            <a:custGeom>
              <a:avLst/>
              <a:gdLst/>
              <a:ahLst/>
              <a:cxnLst/>
              <a:rect l="l" t="t" r="r" b="b"/>
              <a:pathLst>
                <a:path w="7291" h="7291" extrusionOk="0">
                  <a:moveTo>
                    <a:pt x="3638" y="0"/>
                  </a:moveTo>
                  <a:cubicBezTo>
                    <a:pt x="1632" y="0"/>
                    <a:pt x="0" y="1631"/>
                    <a:pt x="0" y="3638"/>
                  </a:cubicBezTo>
                  <a:cubicBezTo>
                    <a:pt x="0" y="5659"/>
                    <a:pt x="1632" y="7290"/>
                    <a:pt x="3638" y="7290"/>
                  </a:cubicBezTo>
                  <a:cubicBezTo>
                    <a:pt x="5659" y="7290"/>
                    <a:pt x="7290" y="5659"/>
                    <a:pt x="7290" y="3638"/>
                  </a:cubicBezTo>
                  <a:cubicBezTo>
                    <a:pt x="7290" y="1631"/>
                    <a:pt x="5659" y="0"/>
                    <a:pt x="3638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0" name="Google Shape;23640;p72"/>
            <p:cNvSpPr/>
            <p:nvPr/>
          </p:nvSpPr>
          <p:spPr>
            <a:xfrm>
              <a:off x="217217" y="218738"/>
              <a:ext cx="168798" cy="165757"/>
            </a:xfrm>
            <a:custGeom>
              <a:avLst/>
              <a:gdLst/>
              <a:ahLst/>
              <a:cxnLst/>
              <a:rect l="l" t="t" r="r" b="b"/>
              <a:pathLst>
                <a:path w="6439" h="6323" extrusionOk="0">
                  <a:moveTo>
                    <a:pt x="1293" y="0"/>
                  </a:moveTo>
                  <a:cubicBezTo>
                    <a:pt x="1145" y="0"/>
                    <a:pt x="997" y="58"/>
                    <a:pt x="881" y="173"/>
                  </a:cubicBezTo>
                  <a:lnTo>
                    <a:pt x="232" y="823"/>
                  </a:lnTo>
                  <a:cubicBezTo>
                    <a:pt x="1" y="1054"/>
                    <a:pt x="1" y="1415"/>
                    <a:pt x="232" y="1646"/>
                  </a:cubicBezTo>
                  <a:lnTo>
                    <a:pt x="4735" y="6150"/>
                  </a:lnTo>
                  <a:cubicBezTo>
                    <a:pt x="4851" y="6265"/>
                    <a:pt x="4999" y="6323"/>
                    <a:pt x="5147" y="6323"/>
                  </a:cubicBezTo>
                  <a:cubicBezTo>
                    <a:pt x="5295" y="6323"/>
                    <a:pt x="5443" y="6265"/>
                    <a:pt x="5558" y="6150"/>
                  </a:cubicBezTo>
                  <a:lnTo>
                    <a:pt x="6208" y="5500"/>
                  </a:lnTo>
                  <a:cubicBezTo>
                    <a:pt x="6439" y="5269"/>
                    <a:pt x="6439" y="4908"/>
                    <a:pt x="6208" y="4677"/>
                  </a:cubicBezTo>
                  <a:lnTo>
                    <a:pt x="1704" y="173"/>
                  </a:lnTo>
                  <a:cubicBezTo>
                    <a:pt x="1588" y="58"/>
                    <a:pt x="1441" y="0"/>
                    <a:pt x="1293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1" name="Google Shape;23641;p72"/>
            <p:cNvSpPr/>
            <p:nvPr/>
          </p:nvSpPr>
          <p:spPr>
            <a:xfrm>
              <a:off x="228961" y="219105"/>
              <a:ext cx="157054" cy="155560"/>
            </a:xfrm>
            <a:custGeom>
              <a:avLst/>
              <a:gdLst/>
              <a:ahLst/>
              <a:cxnLst/>
              <a:rect l="l" t="t" r="r" b="b"/>
              <a:pathLst>
                <a:path w="5991" h="5934" extrusionOk="0">
                  <a:moveTo>
                    <a:pt x="25" y="582"/>
                  </a:moveTo>
                  <a:cubicBezTo>
                    <a:pt x="17" y="590"/>
                    <a:pt x="8" y="598"/>
                    <a:pt x="0" y="607"/>
                  </a:cubicBezTo>
                  <a:lnTo>
                    <a:pt x="25" y="582"/>
                  </a:lnTo>
                  <a:close/>
                  <a:moveTo>
                    <a:pt x="845" y="1"/>
                  </a:moveTo>
                  <a:cubicBezTo>
                    <a:pt x="697" y="1"/>
                    <a:pt x="549" y="58"/>
                    <a:pt x="433" y="174"/>
                  </a:cubicBezTo>
                  <a:lnTo>
                    <a:pt x="25" y="582"/>
                  </a:lnTo>
                  <a:lnTo>
                    <a:pt x="25" y="582"/>
                  </a:lnTo>
                  <a:cubicBezTo>
                    <a:pt x="131" y="483"/>
                    <a:pt x="267" y="434"/>
                    <a:pt x="404" y="434"/>
                  </a:cubicBezTo>
                  <a:cubicBezTo>
                    <a:pt x="552" y="434"/>
                    <a:pt x="700" y="491"/>
                    <a:pt x="808" y="607"/>
                  </a:cubicBezTo>
                  <a:lnTo>
                    <a:pt x="5327" y="5111"/>
                  </a:lnTo>
                  <a:cubicBezTo>
                    <a:pt x="5543" y="5342"/>
                    <a:pt x="5543" y="5703"/>
                    <a:pt x="5327" y="5934"/>
                  </a:cubicBezTo>
                  <a:lnTo>
                    <a:pt x="5760" y="5501"/>
                  </a:lnTo>
                  <a:cubicBezTo>
                    <a:pt x="5991" y="5270"/>
                    <a:pt x="5991" y="4909"/>
                    <a:pt x="5760" y="4678"/>
                  </a:cubicBezTo>
                  <a:lnTo>
                    <a:pt x="1256" y="174"/>
                  </a:lnTo>
                  <a:cubicBezTo>
                    <a:pt x="1140" y="58"/>
                    <a:pt x="993" y="1"/>
                    <a:pt x="845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2" name="Google Shape;23642;p72"/>
            <p:cNvSpPr/>
            <p:nvPr/>
          </p:nvSpPr>
          <p:spPr>
            <a:xfrm>
              <a:off x="300476" y="300476"/>
              <a:ext cx="54134" cy="54134"/>
            </a:xfrm>
            <a:custGeom>
              <a:avLst/>
              <a:gdLst/>
              <a:ahLst/>
              <a:cxnLst/>
              <a:rect l="l" t="t" r="r" b="b"/>
              <a:pathLst>
                <a:path w="2065" h="2065" extrusionOk="0">
                  <a:moveTo>
                    <a:pt x="1458" y="0"/>
                  </a:moveTo>
                  <a:lnTo>
                    <a:pt x="0" y="1473"/>
                  </a:lnTo>
                  <a:lnTo>
                    <a:pt x="592" y="2064"/>
                  </a:lnTo>
                  <a:lnTo>
                    <a:pt x="2065" y="607"/>
                  </a:lnTo>
                  <a:lnTo>
                    <a:pt x="1458" y="0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3" name="Google Shape;23643;p72"/>
            <p:cNvSpPr/>
            <p:nvPr/>
          </p:nvSpPr>
          <p:spPr>
            <a:xfrm>
              <a:off x="278901" y="280317"/>
              <a:ext cx="55209" cy="50464"/>
            </a:xfrm>
            <a:custGeom>
              <a:avLst/>
              <a:gdLst/>
              <a:ahLst/>
              <a:cxnLst/>
              <a:rect l="l" t="t" r="r" b="b"/>
              <a:pathLst>
                <a:path w="2106" h="1925" extrusionOk="0">
                  <a:moveTo>
                    <a:pt x="1771" y="0"/>
                  </a:moveTo>
                  <a:cubicBezTo>
                    <a:pt x="1713" y="0"/>
                    <a:pt x="1653" y="26"/>
                    <a:pt x="1603" y="91"/>
                  </a:cubicBezTo>
                  <a:lnTo>
                    <a:pt x="130" y="1549"/>
                  </a:lnTo>
                  <a:cubicBezTo>
                    <a:pt x="1" y="1693"/>
                    <a:pt x="102" y="1924"/>
                    <a:pt x="289" y="1924"/>
                  </a:cubicBezTo>
                  <a:cubicBezTo>
                    <a:pt x="347" y="1924"/>
                    <a:pt x="405" y="1910"/>
                    <a:pt x="448" y="1866"/>
                  </a:cubicBezTo>
                  <a:lnTo>
                    <a:pt x="1920" y="394"/>
                  </a:lnTo>
                  <a:cubicBezTo>
                    <a:pt x="2105" y="242"/>
                    <a:pt x="1947" y="0"/>
                    <a:pt x="1771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4" name="Google Shape;23644;p72"/>
            <p:cNvSpPr/>
            <p:nvPr/>
          </p:nvSpPr>
          <p:spPr>
            <a:xfrm>
              <a:off x="83625" y="56755"/>
              <a:ext cx="87453" cy="95396"/>
            </a:xfrm>
            <a:custGeom>
              <a:avLst/>
              <a:gdLst/>
              <a:ahLst/>
              <a:cxnLst/>
              <a:rect l="l" t="t" r="r" b="b"/>
              <a:pathLst>
                <a:path w="3336" h="3639" extrusionOk="0">
                  <a:moveTo>
                    <a:pt x="1529" y="1"/>
                  </a:moveTo>
                  <a:cubicBezTo>
                    <a:pt x="1161" y="1"/>
                    <a:pt x="789" y="133"/>
                    <a:pt x="492" y="405"/>
                  </a:cubicBezTo>
                  <a:cubicBezTo>
                    <a:pt x="174" y="694"/>
                    <a:pt x="1" y="1098"/>
                    <a:pt x="1" y="1517"/>
                  </a:cubicBezTo>
                  <a:cubicBezTo>
                    <a:pt x="1" y="1863"/>
                    <a:pt x="257" y="2036"/>
                    <a:pt x="513" y="2036"/>
                  </a:cubicBezTo>
                  <a:cubicBezTo>
                    <a:pt x="770" y="2036"/>
                    <a:pt x="1026" y="1863"/>
                    <a:pt x="1026" y="1517"/>
                  </a:cubicBezTo>
                  <a:cubicBezTo>
                    <a:pt x="1026" y="1236"/>
                    <a:pt x="1270" y="1011"/>
                    <a:pt x="1549" y="1011"/>
                  </a:cubicBezTo>
                  <a:cubicBezTo>
                    <a:pt x="1557" y="1011"/>
                    <a:pt x="1566" y="1011"/>
                    <a:pt x="1574" y="1011"/>
                  </a:cubicBezTo>
                  <a:cubicBezTo>
                    <a:pt x="1820" y="1040"/>
                    <a:pt x="2022" y="1242"/>
                    <a:pt x="2051" y="1488"/>
                  </a:cubicBezTo>
                  <a:cubicBezTo>
                    <a:pt x="2051" y="1704"/>
                    <a:pt x="1935" y="1892"/>
                    <a:pt x="1748" y="1979"/>
                  </a:cubicBezTo>
                  <a:cubicBezTo>
                    <a:pt x="1300" y="2181"/>
                    <a:pt x="1011" y="2628"/>
                    <a:pt x="1026" y="3119"/>
                  </a:cubicBezTo>
                  <a:cubicBezTo>
                    <a:pt x="1026" y="3408"/>
                    <a:pt x="1257" y="3639"/>
                    <a:pt x="1531" y="3639"/>
                  </a:cubicBezTo>
                  <a:cubicBezTo>
                    <a:pt x="1820" y="3639"/>
                    <a:pt x="2051" y="3422"/>
                    <a:pt x="2051" y="3133"/>
                  </a:cubicBezTo>
                  <a:cubicBezTo>
                    <a:pt x="2051" y="3047"/>
                    <a:pt x="2108" y="2960"/>
                    <a:pt x="2181" y="2931"/>
                  </a:cubicBezTo>
                  <a:cubicBezTo>
                    <a:pt x="3032" y="2527"/>
                    <a:pt x="3335" y="1459"/>
                    <a:pt x="2801" y="679"/>
                  </a:cubicBezTo>
                  <a:cubicBezTo>
                    <a:pt x="2505" y="234"/>
                    <a:pt x="2020" y="1"/>
                    <a:pt x="1529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5" name="Google Shape;23645;p72"/>
            <p:cNvSpPr/>
            <p:nvPr/>
          </p:nvSpPr>
          <p:spPr>
            <a:xfrm>
              <a:off x="110496" y="165364"/>
              <a:ext cx="26897" cy="28050"/>
            </a:xfrm>
            <a:custGeom>
              <a:avLst/>
              <a:gdLst/>
              <a:ahLst/>
              <a:cxnLst/>
              <a:rect l="l" t="t" r="r" b="b"/>
              <a:pathLst>
                <a:path w="1026" h="1070" extrusionOk="0">
                  <a:moveTo>
                    <a:pt x="513" y="1"/>
                  </a:moveTo>
                  <a:cubicBezTo>
                    <a:pt x="257" y="1"/>
                    <a:pt x="1" y="174"/>
                    <a:pt x="1" y="520"/>
                  </a:cubicBezTo>
                  <a:lnTo>
                    <a:pt x="1" y="549"/>
                  </a:lnTo>
                  <a:cubicBezTo>
                    <a:pt x="1" y="838"/>
                    <a:pt x="232" y="1069"/>
                    <a:pt x="506" y="1069"/>
                  </a:cubicBezTo>
                  <a:cubicBezTo>
                    <a:pt x="795" y="1069"/>
                    <a:pt x="1026" y="838"/>
                    <a:pt x="1026" y="549"/>
                  </a:cubicBezTo>
                  <a:lnTo>
                    <a:pt x="1026" y="520"/>
                  </a:lnTo>
                  <a:cubicBezTo>
                    <a:pt x="1026" y="174"/>
                    <a:pt x="769" y="1"/>
                    <a:pt x="513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14" y="2839916"/>
            <a:ext cx="2210675" cy="242867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2357" y="2686608"/>
            <a:ext cx="2315115" cy="4923192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10100" y="2895487"/>
            <a:ext cx="2183535" cy="3049098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8502" y="2569344"/>
            <a:ext cx="1554615" cy="490543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25683" y="2614678"/>
            <a:ext cx="1554615" cy="476410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56742" y="2788963"/>
            <a:ext cx="1554615" cy="528341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274563" y="2645475"/>
            <a:ext cx="1794244" cy="3557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КУДА ПРЕДСТАВЛЯЮТСЯ СВЕДЕНИЯ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834271" y="2741507"/>
            <a:ext cx="1079929" cy="22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КОГО И КЕМ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722777" y="2850952"/>
            <a:ext cx="2078456" cy="4381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КАКОЙ ОТЧЕТНЫЙ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</a:t>
            </a:r>
            <a:r>
              <a:rPr lang="ru-RU" sz="700" b="1" i="1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 smtClean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</a:t>
            </a: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КАКУЮ ОТЧЕТНУЮ ДАТУ?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1324" y="4364629"/>
            <a:ext cx="216865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В отдел по профилактике коррупционных и иных правонарушений </a:t>
            </a:r>
            <a:r>
              <a:rPr lang="ru-RU" sz="1000" dirty="0" smtClean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администрации Губернатора НСО и Правительства НСО</a:t>
            </a:r>
            <a:endParaRPr lang="ru-RU" sz="1000" dirty="0"/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0459" y="3052885"/>
            <a:ext cx="266842" cy="276237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1906363" y="3042127"/>
            <a:ext cx="2790362" cy="5755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На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себя</a:t>
            </a:r>
            <a:endParaRPr lang="ru-RU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Супругу (а)</a:t>
            </a:r>
            <a:endParaRPr lang="ru-RU" sz="10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Несовершеннолетнего ребенк</a:t>
            </a:r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</a:t>
            </a:r>
            <a:endParaRPr lang="ru-RU" sz="9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2531256" y="3023316"/>
            <a:ext cx="196033" cy="305807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2216789" y="5600109"/>
            <a:ext cx="2424422" cy="20022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Руководителями </a:t>
            </a: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 заместителями руководителей ОИОГВ </a:t>
            </a:r>
            <a:r>
              <a:rPr lang="ru-RU" sz="900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НСО</a:t>
            </a:r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3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Руководителями, </a:t>
            </a: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заместителями руководителей структурных </a:t>
            </a:r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подразделений администрации Губернатора НСО и Правительства </a:t>
            </a:r>
            <a:r>
              <a:rPr lang="ru-RU" sz="900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НСО,</a:t>
            </a: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гражданскими </a:t>
            </a:r>
            <a:r>
              <a:rPr lang="ru-RU" sz="900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служащими, </a:t>
            </a: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должности которых включены в Перечень, утвержденный приказом администрации </a:t>
            </a:r>
            <a:r>
              <a:rPr lang="ru-RU" sz="900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 </a:t>
            </a: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21.12.2020 № </a:t>
            </a:r>
            <a:r>
              <a:rPr lang="ru-RU" sz="900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138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endParaRPr lang="ru-RU" sz="500" i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Лицами, замещающими муниципальные должности</a:t>
            </a:r>
            <a:endParaRPr lang="ru-RU" sz="9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49861" y="3274823"/>
            <a:ext cx="313625" cy="285065"/>
          </a:xfrm>
          <a:prstGeom prst="rect">
            <a:avLst/>
          </a:prstGeom>
        </p:spPr>
      </p:pic>
      <p:sp>
        <p:nvSpPr>
          <p:cNvPr id="37" name="Прямоугольник 36"/>
          <p:cNvSpPr/>
          <p:nvPr/>
        </p:nvSpPr>
        <p:spPr>
          <a:xfrm>
            <a:off x="4490353" y="3552659"/>
            <a:ext cx="2432640" cy="10802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Отчетный период –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2021 года по </a:t>
            </a:r>
            <a:endParaRPr lang="ru-RU" sz="1000" b="1" i="1" u="sng" dirty="0" smtClean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u="sng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 </a:t>
            </a:r>
            <a:r>
              <a:rPr lang="ru-RU" sz="1000" b="1" i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декабря 2021 года </a:t>
            </a:r>
            <a:r>
              <a:rPr lang="ru-RU" sz="1000" b="1" i="1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Отчетная дата –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 декабря 2021 года </a:t>
            </a:r>
            <a:r>
              <a:rPr lang="ru-RU" sz="1000" b="1" i="1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</a:t>
            </a:r>
            <a:endParaRPr lang="ru-RU" sz="1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99" y="5370104"/>
            <a:ext cx="2164386" cy="3225943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104268">
            <a:off x="278039" y="5243721"/>
            <a:ext cx="1554615" cy="476410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 rot="21085741">
            <a:off x="555867" y="5376830"/>
            <a:ext cx="1136850" cy="2240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КАКОЙ ФОРМЕ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52765" y="5770093"/>
            <a:ext cx="2316005" cy="75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 форме справки, утвержденной Указом Президента РФ </a:t>
            </a:r>
            <a:endParaRPr lang="ru-RU" sz="1000" b="1" i="1" dirty="0" smtClean="0">
              <a:solidFill>
                <a:srgbClr val="000000"/>
              </a:solidFill>
              <a:latin typeface="Tahom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dirty="0" smtClean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 </a:t>
            </a:r>
            <a:r>
              <a:rPr lang="ru-RU" sz="1000" b="1" i="1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 июня 2014 </a:t>
            </a:r>
            <a:r>
              <a:rPr lang="ru-RU" sz="1000" b="1" i="1" dirty="0" smtClean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года </a:t>
            </a:r>
            <a:r>
              <a:rPr lang="ru-RU" sz="1000" b="1" i="1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№ 460</a:t>
            </a:r>
            <a:endParaRPr lang="ru-RU" sz="10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62177" y="6693644"/>
            <a:ext cx="2201493" cy="18047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10" algn="just">
              <a:lnSpc>
                <a:spcPct val="107000"/>
              </a:lnSpc>
              <a:spcAft>
                <a:spcPts val="0"/>
              </a:spcAft>
            </a:pPr>
            <a:r>
              <a:rPr lang="ru-RU" sz="1000" b="1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Действует новая форма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справки. </a:t>
            </a:r>
            <a:r>
              <a:rPr lang="ru-RU" sz="1000" b="1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Актуальная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версия </a:t>
            </a:r>
            <a:r>
              <a:rPr lang="ru-RU" sz="1000" b="1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СПО «Справки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БК»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4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2.5.0</a:t>
            </a:r>
            <a:r>
              <a:rPr lang="ru-RU" sz="10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u="sng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скачивания </a:t>
            </a:r>
            <a:r>
              <a:rPr lang="ru-RU" sz="1000" b="1" u="sng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доступна</a:t>
            </a:r>
            <a:r>
              <a:rPr lang="ru-RU" sz="1000" u="sng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R="3810" algn="just">
              <a:lnSpc>
                <a:spcPct val="107000"/>
              </a:lnSpc>
              <a:spcAft>
                <a:spcPts val="0"/>
              </a:spcAft>
            </a:pPr>
            <a:endParaRPr lang="ru-RU" sz="1000" u="sng" dirty="0" smtClean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ru-RU" sz="1000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http://</a:t>
            </a:r>
            <a:r>
              <a:rPr lang="ru-RU" sz="1000" u="sng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8"/>
              </a:rPr>
              <a:t>www.kremlin.ru/structure/councils#institution-12</a:t>
            </a:r>
            <a:endParaRPr lang="ru-RU" sz="1000" u="sng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endParaRPr lang="ru-RU" sz="10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ru-RU" sz="1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9"/>
              </a:rPr>
              <a:t>https://</a:t>
            </a:r>
            <a:r>
              <a:rPr lang="ru-RU" sz="1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hlinkClick r:id="rId9"/>
              </a:rPr>
              <a:t>gossluzhba.gov.ru/anticorruption/spravki_bk</a:t>
            </a:r>
            <a:endParaRPr lang="ru-RU" sz="10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2858715" y="7707414"/>
            <a:ext cx="3728123" cy="2899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200" b="1" i="1" u="sng" dirty="0" smtClean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ОБРАЩАЕМ </a:t>
            </a:r>
            <a:r>
              <a:rPr lang="ru-RU" sz="1200" b="1" i="1" u="sng" dirty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ВНИМАНИЕ НА СЛЕДУЮЩЕЕ:</a:t>
            </a:r>
            <a:endParaRPr lang="ru-RU" sz="12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9" name="Google Shape;584;p37"/>
          <p:cNvSpPr/>
          <p:nvPr/>
        </p:nvSpPr>
        <p:spPr>
          <a:xfrm>
            <a:off x="2413488" y="7707414"/>
            <a:ext cx="401042" cy="355364"/>
          </a:xfrm>
          <a:custGeom>
            <a:avLst/>
            <a:gdLst/>
            <a:ahLst/>
            <a:cxnLst/>
            <a:rect l="l" t="t" r="r" b="b"/>
            <a:pathLst>
              <a:path w="16708" h="16611" fill="none" extrusionOk="0">
                <a:moveTo>
                  <a:pt x="414" y="8842"/>
                </a:moveTo>
                <a:lnTo>
                  <a:pt x="8403" y="1048"/>
                </a:lnTo>
                <a:lnTo>
                  <a:pt x="8403" y="1048"/>
                </a:lnTo>
                <a:lnTo>
                  <a:pt x="8500" y="951"/>
                </a:lnTo>
                <a:lnTo>
                  <a:pt x="8597" y="829"/>
                </a:lnTo>
                <a:lnTo>
                  <a:pt x="8865" y="658"/>
                </a:lnTo>
                <a:lnTo>
                  <a:pt x="9158" y="488"/>
                </a:lnTo>
                <a:lnTo>
                  <a:pt x="9450" y="317"/>
                </a:lnTo>
                <a:lnTo>
                  <a:pt x="9450" y="317"/>
                </a:lnTo>
                <a:lnTo>
                  <a:pt x="9839" y="171"/>
                </a:lnTo>
                <a:lnTo>
                  <a:pt x="10180" y="74"/>
                </a:lnTo>
                <a:lnTo>
                  <a:pt x="10497" y="25"/>
                </a:lnTo>
                <a:lnTo>
                  <a:pt x="10814" y="1"/>
                </a:lnTo>
                <a:lnTo>
                  <a:pt x="15344" y="1"/>
                </a:lnTo>
                <a:lnTo>
                  <a:pt x="15344" y="1"/>
                </a:lnTo>
                <a:lnTo>
                  <a:pt x="15465" y="1"/>
                </a:lnTo>
                <a:lnTo>
                  <a:pt x="15587" y="49"/>
                </a:lnTo>
                <a:lnTo>
                  <a:pt x="15855" y="122"/>
                </a:lnTo>
                <a:lnTo>
                  <a:pt x="16099" y="269"/>
                </a:lnTo>
                <a:lnTo>
                  <a:pt x="16294" y="415"/>
                </a:lnTo>
                <a:lnTo>
                  <a:pt x="16294" y="415"/>
                </a:lnTo>
                <a:lnTo>
                  <a:pt x="16391" y="537"/>
                </a:lnTo>
                <a:lnTo>
                  <a:pt x="16488" y="658"/>
                </a:lnTo>
                <a:lnTo>
                  <a:pt x="16561" y="780"/>
                </a:lnTo>
                <a:lnTo>
                  <a:pt x="16610" y="902"/>
                </a:lnTo>
                <a:lnTo>
                  <a:pt x="16659" y="1048"/>
                </a:lnTo>
                <a:lnTo>
                  <a:pt x="16683" y="1170"/>
                </a:lnTo>
                <a:lnTo>
                  <a:pt x="16708" y="1486"/>
                </a:lnTo>
                <a:lnTo>
                  <a:pt x="16708" y="5992"/>
                </a:lnTo>
                <a:lnTo>
                  <a:pt x="16708" y="5992"/>
                </a:lnTo>
                <a:lnTo>
                  <a:pt x="16683" y="6309"/>
                </a:lnTo>
                <a:lnTo>
                  <a:pt x="16635" y="6625"/>
                </a:lnTo>
                <a:lnTo>
                  <a:pt x="16537" y="6942"/>
                </a:lnTo>
                <a:lnTo>
                  <a:pt x="16391" y="7258"/>
                </a:lnTo>
                <a:lnTo>
                  <a:pt x="16391" y="7258"/>
                </a:lnTo>
                <a:lnTo>
                  <a:pt x="16342" y="7453"/>
                </a:lnTo>
                <a:lnTo>
                  <a:pt x="16294" y="7624"/>
                </a:lnTo>
                <a:lnTo>
                  <a:pt x="16196" y="7770"/>
                </a:lnTo>
                <a:lnTo>
                  <a:pt x="16123" y="7916"/>
                </a:lnTo>
                <a:lnTo>
                  <a:pt x="15928" y="8160"/>
                </a:lnTo>
                <a:lnTo>
                  <a:pt x="15758" y="8403"/>
                </a:lnTo>
                <a:lnTo>
                  <a:pt x="7891" y="16197"/>
                </a:lnTo>
                <a:lnTo>
                  <a:pt x="7891" y="16197"/>
                </a:lnTo>
                <a:lnTo>
                  <a:pt x="7794" y="16294"/>
                </a:lnTo>
                <a:lnTo>
                  <a:pt x="7696" y="16392"/>
                </a:lnTo>
                <a:lnTo>
                  <a:pt x="7574" y="16465"/>
                </a:lnTo>
                <a:lnTo>
                  <a:pt x="7453" y="16513"/>
                </a:lnTo>
                <a:lnTo>
                  <a:pt x="7185" y="16586"/>
                </a:lnTo>
                <a:lnTo>
                  <a:pt x="6941" y="16611"/>
                </a:lnTo>
                <a:lnTo>
                  <a:pt x="6941" y="16611"/>
                </a:lnTo>
                <a:lnTo>
                  <a:pt x="6649" y="16586"/>
                </a:lnTo>
                <a:lnTo>
                  <a:pt x="6503" y="16562"/>
                </a:lnTo>
                <a:lnTo>
                  <a:pt x="6381" y="16513"/>
                </a:lnTo>
                <a:lnTo>
                  <a:pt x="6235" y="16465"/>
                </a:lnTo>
                <a:lnTo>
                  <a:pt x="6113" y="16392"/>
                </a:lnTo>
                <a:lnTo>
                  <a:pt x="5991" y="16294"/>
                </a:lnTo>
                <a:lnTo>
                  <a:pt x="5894" y="16197"/>
                </a:lnTo>
                <a:lnTo>
                  <a:pt x="414" y="10839"/>
                </a:lnTo>
                <a:lnTo>
                  <a:pt x="414" y="10839"/>
                </a:lnTo>
                <a:lnTo>
                  <a:pt x="268" y="10595"/>
                </a:lnTo>
                <a:lnTo>
                  <a:pt x="122" y="10352"/>
                </a:lnTo>
                <a:lnTo>
                  <a:pt x="24" y="10108"/>
                </a:lnTo>
                <a:lnTo>
                  <a:pt x="0" y="10011"/>
                </a:lnTo>
                <a:lnTo>
                  <a:pt x="0" y="9889"/>
                </a:lnTo>
                <a:lnTo>
                  <a:pt x="0" y="9889"/>
                </a:lnTo>
                <a:lnTo>
                  <a:pt x="0" y="9718"/>
                </a:lnTo>
                <a:lnTo>
                  <a:pt x="24" y="9597"/>
                </a:lnTo>
                <a:lnTo>
                  <a:pt x="122" y="9329"/>
                </a:lnTo>
                <a:lnTo>
                  <a:pt x="268" y="9061"/>
                </a:lnTo>
                <a:lnTo>
                  <a:pt x="414" y="8842"/>
                </a:lnTo>
                <a:lnTo>
                  <a:pt x="414" y="8842"/>
                </a:lnTo>
                <a:close/>
                <a:moveTo>
                  <a:pt x="12519" y="4190"/>
                </a:moveTo>
                <a:lnTo>
                  <a:pt x="12519" y="4190"/>
                </a:lnTo>
                <a:lnTo>
                  <a:pt x="12689" y="4336"/>
                </a:lnTo>
                <a:lnTo>
                  <a:pt x="12859" y="4433"/>
                </a:lnTo>
                <a:lnTo>
                  <a:pt x="13030" y="4482"/>
                </a:lnTo>
                <a:lnTo>
                  <a:pt x="13249" y="4482"/>
                </a:lnTo>
                <a:lnTo>
                  <a:pt x="13249" y="4482"/>
                </a:lnTo>
                <a:lnTo>
                  <a:pt x="13444" y="4482"/>
                </a:lnTo>
                <a:lnTo>
                  <a:pt x="13615" y="4433"/>
                </a:lnTo>
                <a:lnTo>
                  <a:pt x="13761" y="4336"/>
                </a:lnTo>
                <a:lnTo>
                  <a:pt x="13882" y="4190"/>
                </a:lnTo>
                <a:lnTo>
                  <a:pt x="13882" y="4190"/>
                </a:lnTo>
                <a:lnTo>
                  <a:pt x="14029" y="4044"/>
                </a:lnTo>
                <a:lnTo>
                  <a:pt x="14102" y="3873"/>
                </a:lnTo>
                <a:lnTo>
                  <a:pt x="14150" y="3727"/>
                </a:lnTo>
                <a:lnTo>
                  <a:pt x="14175" y="3557"/>
                </a:lnTo>
                <a:lnTo>
                  <a:pt x="14175" y="3557"/>
                </a:lnTo>
                <a:lnTo>
                  <a:pt x="14150" y="3362"/>
                </a:lnTo>
                <a:lnTo>
                  <a:pt x="14102" y="3167"/>
                </a:lnTo>
                <a:lnTo>
                  <a:pt x="14029" y="2996"/>
                </a:lnTo>
                <a:lnTo>
                  <a:pt x="13882" y="2850"/>
                </a:lnTo>
                <a:lnTo>
                  <a:pt x="13882" y="2850"/>
                </a:lnTo>
                <a:lnTo>
                  <a:pt x="13761" y="2728"/>
                </a:lnTo>
                <a:lnTo>
                  <a:pt x="13615" y="2655"/>
                </a:lnTo>
                <a:lnTo>
                  <a:pt x="13444" y="2582"/>
                </a:lnTo>
                <a:lnTo>
                  <a:pt x="13249" y="2558"/>
                </a:lnTo>
                <a:lnTo>
                  <a:pt x="13249" y="2558"/>
                </a:lnTo>
                <a:lnTo>
                  <a:pt x="13030" y="2582"/>
                </a:lnTo>
                <a:lnTo>
                  <a:pt x="12859" y="2655"/>
                </a:lnTo>
                <a:lnTo>
                  <a:pt x="12689" y="2728"/>
                </a:lnTo>
                <a:lnTo>
                  <a:pt x="12519" y="2850"/>
                </a:lnTo>
                <a:lnTo>
                  <a:pt x="12519" y="2850"/>
                </a:lnTo>
                <a:lnTo>
                  <a:pt x="12445" y="2996"/>
                </a:lnTo>
                <a:lnTo>
                  <a:pt x="12372" y="3167"/>
                </a:lnTo>
                <a:lnTo>
                  <a:pt x="12324" y="3362"/>
                </a:lnTo>
                <a:lnTo>
                  <a:pt x="12324" y="3557"/>
                </a:lnTo>
                <a:lnTo>
                  <a:pt x="12324" y="3557"/>
                </a:lnTo>
                <a:lnTo>
                  <a:pt x="12324" y="3727"/>
                </a:lnTo>
                <a:lnTo>
                  <a:pt x="12372" y="3873"/>
                </a:lnTo>
                <a:lnTo>
                  <a:pt x="12445" y="4044"/>
                </a:lnTo>
                <a:lnTo>
                  <a:pt x="12519" y="4190"/>
                </a:lnTo>
                <a:lnTo>
                  <a:pt x="12519" y="4190"/>
                </a:lnTo>
                <a:close/>
              </a:path>
            </a:pathLst>
          </a:cu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b="1" dirty="0">
                <a:solidFill>
                  <a:srgbClr val="833C0B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new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226563" y="7969380"/>
            <a:ext cx="4636302" cy="1360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1290" algn="just">
              <a:lnSpc>
                <a:spcPct val="107000"/>
              </a:lnSpc>
              <a:spcAft>
                <a:spcPts val="0"/>
              </a:spcAft>
            </a:pPr>
            <a:r>
              <a:rPr lang="ru-RU" sz="11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о получении дохода от </a:t>
            </a:r>
            <a:r>
              <a:rPr lang="ru-RU" sz="11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продажи, о приобретении, </a:t>
            </a:r>
            <a:r>
              <a:rPr lang="ru-RU" sz="11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наличии, об отчуждении в результате безвозмездной сделки </a:t>
            </a:r>
            <a:endParaRPr lang="ru-RU" sz="11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161290" algn="just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цифровых финансовых активов, цифровых прав, включающих одновременно цифровые финансовые активы и иные цифровые права, утилитарных цифровых прав, цифровой валюты</a:t>
            </a:r>
            <a:r>
              <a:rPr lang="ru-RU" sz="11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отражаются в соответствующих разделах </a:t>
            </a:r>
            <a:r>
              <a:rPr lang="ru-RU" sz="11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справки</a:t>
            </a:r>
            <a:endParaRPr lang="ru-RU" sz="11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Стрелка вниз 50"/>
          <p:cNvSpPr/>
          <p:nvPr/>
        </p:nvSpPr>
        <p:spPr>
          <a:xfrm rot="5400000" flipH="1" flipV="1">
            <a:off x="3081136" y="9289881"/>
            <a:ext cx="291304" cy="430203"/>
          </a:xfrm>
          <a:prstGeom prst="downArrow">
            <a:avLst/>
          </a:prstGeom>
          <a:solidFill>
            <a:schemeClr val="accent2">
              <a:alpha val="89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568499" y="9097134"/>
            <a:ext cx="3069635" cy="721599"/>
          </a:xfrm>
          <a:prstGeom prst="rect">
            <a:avLst/>
          </a:prstGeom>
          <a:solidFill>
            <a:schemeClr val="accent2">
              <a:alpha val="43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</a:t>
            </a:r>
            <a:r>
              <a:rPr lang="ru-RU" sz="1100" b="1" i="1" smtClean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1, </a:t>
            </a:r>
            <a:r>
              <a:rPr lang="ru-RU" sz="1100" b="1" i="1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</a:t>
            </a:r>
            <a:r>
              <a:rPr lang="ru-RU" sz="1100" b="1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2, </a:t>
            </a:r>
            <a:endParaRPr lang="ru-RU" sz="11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подразделах 3.3., 3.4.,3.5. раздела 3, </a:t>
            </a:r>
            <a:endParaRPr lang="ru-RU" sz="11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7</a:t>
            </a:r>
            <a:endParaRPr lang="ru-RU" sz="11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2" name="Google Shape;584;p37"/>
          <p:cNvSpPr/>
          <p:nvPr/>
        </p:nvSpPr>
        <p:spPr>
          <a:xfrm>
            <a:off x="52765" y="6443855"/>
            <a:ext cx="468629" cy="264564"/>
          </a:xfrm>
          <a:custGeom>
            <a:avLst/>
            <a:gdLst/>
            <a:ahLst/>
            <a:cxnLst/>
            <a:rect l="l" t="t" r="r" b="b"/>
            <a:pathLst>
              <a:path w="16708" h="16611" fill="none" extrusionOk="0">
                <a:moveTo>
                  <a:pt x="414" y="8842"/>
                </a:moveTo>
                <a:lnTo>
                  <a:pt x="8403" y="1048"/>
                </a:lnTo>
                <a:lnTo>
                  <a:pt x="8403" y="1048"/>
                </a:lnTo>
                <a:lnTo>
                  <a:pt x="8500" y="951"/>
                </a:lnTo>
                <a:lnTo>
                  <a:pt x="8597" y="829"/>
                </a:lnTo>
                <a:lnTo>
                  <a:pt x="8865" y="658"/>
                </a:lnTo>
                <a:lnTo>
                  <a:pt x="9158" y="488"/>
                </a:lnTo>
                <a:lnTo>
                  <a:pt x="9450" y="317"/>
                </a:lnTo>
                <a:lnTo>
                  <a:pt x="9450" y="317"/>
                </a:lnTo>
                <a:lnTo>
                  <a:pt x="9839" y="171"/>
                </a:lnTo>
                <a:lnTo>
                  <a:pt x="10180" y="74"/>
                </a:lnTo>
                <a:lnTo>
                  <a:pt x="10497" y="25"/>
                </a:lnTo>
                <a:lnTo>
                  <a:pt x="10814" y="1"/>
                </a:lnTo>
                <a:lnTo>
                  <a:pt x="15344" y="1"/>
                </a:lnTo>
                <a:lnTo>
                  <a:pt x="15344" y="1"/>
                </a:lnTo>
                <a:lnTo>
                  <a:pt x="15465" y="1"/>
                </a:lnTo>
                <a:lnTo>
                  <a:pt x="15587" y="49"/>
                </a:lnTo>
                <a:lnTo>
                  <a:pt x="15855" y="122"/>
                </a:lnTo>
                <a:lnTo>
                  <a:pt x="16099" y="269"/>
                </a:lnTo>
                <a:lnTo>
                  <a:pt x="16294" y="415"/>
                </a:lnTo>
                <a:lnTo>
                  <a:pt x="16294" y="415"/>
                </a:lnTo>
                <a:lnTo>
                  <a:pt x="16391" y="537"/>
                </a:lnTo>
                <a:lnTo>
                  <a:pt x="16488" y="658"/>
                </a:lnTo>
                <a:lnTo>
                  <a:pt x="16561" y="780"/>
                </a:lnTo>
                <a:lnTo>
                  <a:pt x="16610" y="902"/>
                </a:lnTo>
                <a:lnTo>
                  <a:pt x="16659" y="1048"/>
                </a:lnTo>
                <a:lnTo>
                  <a:pt x="16683" y="1170"/>
                </a:lnTo>
                <a:lnTo>
                  <a:pt x="16708" y="1486"/>
                </a:lnTo>
                <a:lnTo>
                  <a:pt x="16708" y="5992"/>
                </a:lnTo>
                <a:lnTo>
                  <a:pt x="16708" y="5992"/>
                </a:lnTo>
                <a:lnTo>
                  <a:pt x="16683" y="6309"/>
                </a:lnTo>
                <a:lnTo>
                  <a:pt x="16635" y="6625"/>
                </a:lnTo>
                <a:lnTo>
                  <a:pt x="16537" y="6942"/>
                </a:lnTo>
                <a:lnTo>
                  <a:pt x="16391" y="7258"/>
                </a:lnTo>
                <a:lnTo>
                  <a:pt x="16391" y="7258"/>
                </a:lnTo>
                <a:lnTo>
                  <a:pt x="16342" y="7453"/>
                </a:lnTo>
                <a:lnTo>
                  <a:pt x="16294" y="7624"/>
                </a:lnTo>
                <a:lnTo>
                  <a:pt x="16196" y="7770"/>
                </a:lnTo>
                <a:lnTo>
                  <a:pt x="16123" y="7916"/>
                </a:lnTo>
                <a:lnTo>
                  <a:pt x="15928" y="8160"/>
                </a:lnTo>
                <a:lnTo>
                  <a:pt x="15758" y="8403"/>
                </a:lnTo>
                <a:lnTo>
                  <a:pt x="7891" y="16197"/>
                </a:lnTo>
                <a:lnTo>
                  <a:pt x="7891" y="16197"/>
                </a:lnTo>
                <a:lnTo>
                  <a:pt x="7794" y="16294"/>
                </a:lnTo>
                <a:lnTo>
                  <a:pt x="7696" y="16392"/>
                </a:lnTo>
                <a:lnTo>
                  <a:pt x="7574" y="16465"/>
                </a:lnTo>
                <a:lnTo>
                  <a:pt x="7453" y="16513"/>
                </a:lnTo>
                <a:lnTo>
                  <a:pt x="7185" y="16586"/>
                </a:lnTo>
                <a:lnTo>
                  <a:pt x="6941" y="16611"/>
                </a:lnTo>
                <a:lnTo>
                  <a:pt x="6941" y="16611"/>
                </a:lnTo>
                <a:lnTo>
                  <a:pt x="6649" y="16586"/>
                </a:lnTo>
                <a:lnTo>
                  <a:pt x="6503" y="16562"/>
                </a:lnTo>
                <a:lnTo>
                  <a:pt x="6381" y="16513"/>
                </a:lnTo>
                <a:lnTo>
                  <a:pt x="6235" y="16465"/>
                </a:lnTo>
                <a:lnTo>
                  <a:pt x="6113" y="16392"/>
                </a:lnTo>
                <a:lnTo>
                  <a:pt x="5991" y="16294"/>
                </a:lnTo>
                <a:lnTo>
                  <a:pt x="5894" y="16197"/>
                </a:lnTo>
                <a:lnTo>
                  <a:pt x="414" y="10839"/>
                </a:lnTo>
                <a:lnTo>
                  <a:pt x="414" y="10839"/>
                </a:lnTo>
                <a:lnTo>
                  <a:pt x="268" y="10595"/>
                </a:lnTo>
                <a:lnTo>
                  <a:pt x="122" y="10352"/>
                </a:lnTo>
                <a:lnTo>
                  <a:pt x="24" y="10108"/>
                </a:lnTo>
                <a:lnTo>
                  <a:pt x="0" y="10011"/>
                </a:lnTo>
                <a:lnTo>
                  <a:pt x="0" y="9889"/>
                </a:lnTo>
                <a:lnTo>
                  <a:pt x="0" y="9889"/>
                </a:lnTo>
                <a:lnTo>
                  <a:pt x="0" y="9718"/>
                </a:lnTo>
                <a:lnTo>
                  <a:pt x="24" y="9597"/>
                </a:lnTo>
                <a:lnTo>
                  <a:pt x="122" y="9329"/>
                </a:lnTo>
                <a:lnTo>
                  <a:pt x="268" y="9061"/>
                </a:lnTo>
                <a:lnTo>
                  <a:pt x="414" y="8842"/>
                </a:lnTo>
                <a:lnTo>
                  <a:pt x="414" y="8842"/>
                </a:lnTo>
                <a:close/>
                <a:moveTo>
                  <a:pt x="12519" y="4190"/>
                </a:moveTo>
                <a:lnTo>
                  <a:pt x="12519" y="4190"/>
                </a:lnTo>
                <a:lnTo>
                  <a:pt x="12689" y="4336"/>
                </a:lnTo>
                <a:lnTo>
                  <a:pt x="12859" y="4433"/>
                </a:lnTo>
                <a:lnTo>
                  <a:pt x="13030" y="4482"/>
                </a:lnTo>
                <a:lnTo>
                  <a:pt x="13249" y="4482"/>
                </a:lnTo>
                <a:lnTo>
                  <a:pt x="13249" y="4482"/>
                </a:lnTo>
                <a:lnTo>
                  <a:pt x="13444" y="4482"/>
                </a:lnTo>
                <a:lnTo>
                  <a:pt x="13615" y="4433"/>
                </a:lnTo>
                <a:lnTo>
                  <a:pt x="13761" y="4336"/>
                </a:lnTo>
                <a:lnTo>
                  <a:pt x="13882" y="4190"/>
                </a:lnTo>
                <a:lnTo>
                  <a:pt x="13882" y="4190"/>
                </a:lnTo>
                <a:lnTo>
                  <a:pt x="14029" y="4044"/>
                </a:lnTo>
                <a:lnTo>
                  <a:pt x="14102" y="3873"/>
                </a:lnTo>
                <a:lnTo>
                  <a:pt x="14150" y="3727"/>
                </a:lnTo>
                <a:lnTo>
                  <a:pt x="14175" y="3557"/>
                </a:lnTo>
                <a:lnTo>
                  <a:pt x="14175" y="3557"/>
                </a:lnTo>
                <a:lnTo>
                  <a:pt x="14150" y="3362"/>
                </a:lnTo>
                <a:lnTo>
                  <a:pt x="14102" y="3167"/>
                </a:lnTo>
                <a:lnTo>
                  <a:pt x="14029" y="2996"/>
                </a:lnTo>
                <a:lnTo>
                  <a:pt x="13882" y="2850"/>
                </a:lnTo>
                <a:lnTo>
                  <a:pt x="13882" y="2850"/>
                </a:lnTo>
                <a:lnTo>
                  <a:pt x="13761" y="2728"/>
                </a:lnTo>
                <a:lnTo>
                  <a:pt x="13615" y="2655"/>
                </a:lnTo>
                <a:lnTo>
                  <a:pt x="13444" y="2582"/>
                </a:lnTo>
                <a:lnTo>
                  <a:pt x="13249" y="2558"/>
                </a:lnTo>
                <a:lnTo>
                  <a:pt x="13249" y="2558"/>
                </a:lnTo>
                <a:lnTo>
                  <a:pt x="13030" y="2582"/>
                </a:lnTo>
                <a:lnTo>
                  <a:pt x="12859" y="2655"/>
                </a:lnTo>
                <a:lnTo>
                  <a:pt x="12689" y="2728"/>
                </a:lnTo>
                <a:lnTo>
                  <a:pt x="12519" y="2850"/>
                </a:lnTo>
                <a:lnTo>
                  <a:pt x="12519" y="2850"/>
                </a:lnTo>
                <a:lnTo>
                  <a:pt x="12445" y="2996"/>
                </a:lnTo>
                <a:lnTo>
                  <a:pt x="12372" y="3167"/>
                </a:lnTo>
                <a:lnTo>
                  <a:pt x="12324" y="3362"/>
                </a:lnTo>
                <a:lnTo>
                  <a:pt x="12324" y="3557"/>
                </a:lnTo>
                <a:lnTo>
                  <a:pt x="12324" y="3557"/>
                </a:lnTo>
                <a:lnTo>
                  <a:pt x="12324" y="3727"/>
                </a:lnTo>
                <a:lnTo>
                  <a:pt x="12372" y="3873"/>
                </a:lnTo>
                <a:lnTo>
                  <a:pt x="12445" y="4044"/>
                </a:lnTo>
                <a:lnTo>
                  <a:pt x="12519" y="4190"/>
                </a:lnTo>
                <a:lnTo>
                  <a:pt x="12519" y="4190"/>
                </a:lnTo>
                <a:close/>
              </a:path>
            </a:pathLst>
          </a:custGeom>
          <a:ln>
            <a:headEnd type="none" w="sm" len="sm"/>
            <a:tailEnd type="none" w="sm" len="sm"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wrap="square" lIns="91425" tIns="91425" rIns="91425" bIns="91425" anchor="ctr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800" b="1" dirty="0">
                <a:solidFill>
                  <a:srgbClr val="833C0B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</a:rPr>
              <a:t>new</a:t>
            </a:r>
            <a:endParaRPr lang="ru-RU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648410" y="4800718"/>
            <a:ext cx="2171277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*сведения представляются за отчетный период –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b="1" i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разделы 1, 2, 7</a:t>
            </a:r>
            <a:endParaRPr lang="ru-RU" sz="1200" b="1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**сведения представляются на отчетную дату –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b="1" i="1" dirty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разделы 3, 4, 5, </a:t>
            </a:r>
            <a:r>
              <a:rPr lang="ru-RU" sz="1200" b="1" i="1" dirty="0" smtClean="0">
                <a:solidFill>
                  <a:schemeClr val="accent2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6</a:t>
            </a:r>
            <a:endParaRPr lang="ru-RU" sz="1200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4418" y="3160719"/>
            <a:ext cx="2240203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000" b="1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кадровую службу </a:t>
            </a:r>
            <a:r>
              <a:rPr lang="ru-RU" sz="1000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(подразделение по профилактике коррупции) </a:t>
            </a:r>
          </a:p>
          <a:p>
            <a:pPr algn="ctr"/>
            <a:r>
              <a:rPr lang="ru-RU" sz="1000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органа государственной власти НСО, </a:t>
            </a:r>
          </a:p>
          <a:p>
            <a:pPr algn="ctr"/>
            <a:r>
              <a:rPr lang="ru-RU" sz="1000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государственного органа НСО,</a:t>
            </a:r>
          </a:p>
          <a:p>
            <a:pPr algn="ctr"/>
            <a:r>
              <a:rPr lang="ru-RU" sz="1000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органа местного самоуправления</a:t>
            </a:r>
            <a:endParaRPr lang="ru-RU" sz="10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1" name="Прямая соединительная линия 20"/>
          <p:cNvCxnSpPr/>
          <p:nvPr/>
        </p:nvCxnSpPr>
        <p:spPr>
          <a:xfrm>
            <a:off x="555134" y="4364629"/>
            <a:ext cx="114793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2291575" y="3634591"/>
            <a:ext cx="2252193" cy="20879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lnSpc>
                <a:spcPct val="107000"/>
              </a:lnSpc>
            </a:pPr>
            <a:r>
              <a:rPr lang="ru-RU" sz="9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Лицами, замещающими государственные должности </a:t>
            </a:r>
            <a:r>
              <a:rPr lang="ru-RU" sz="900" i="1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НСО</a:t>
            </a:r>
          </a:p>
          <a:p>
            <a:pPr lvl="0" algn="ctr">
              <a:lnSpc>
                <a:spcPct val="107000"/>
              </a:lnSpc>
            </a:pPr>
            <a:endParaRPr lang="ru-RU" sz="600" i="1" dirty="0">
              <a:solidFill>
                <a:srgbClr val="0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Государственными гражданскими служащими </a:t>
            </a:r>
            <a:r>
              <a:rPr lang="en-US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муниципальными служащими:</a:t>
            </a:r>
          </a:p>
          <a:p>
            <a:pPr algn="ctr"/>
            <a:r>
              <a:rPr lang="ru-RU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органа </a:t>
            </a:r>
            <a:r>
              <a:rPr lang="ru-RU" sz="9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государственной власти НСО, государственного органа </a:t>
            </a:r>
            <a:r>
              <a:rPr lang="ru-RU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НСО, согласно перечням должностей</a:t>
            </a:r>
            <a:r>
              <a:rPr lang="en-US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ru-RU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органа местного самоуправления НСО согласно перечням должностей</a:t>
            </a:r>
          </a:p>
          <a:p>
            <a:pPr algn="ctr"/>
            <a:endParaRPr lang="ru-RU" sz="400" i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ru-RU" sz="900" i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Руководителями государственных (муниципальных) учреждений </a:t>
            </a:r>
            <a:endParaRPr lang="ru-RU" sz="900" i="1" strike="sngStrike" dirty="0" smtClean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ru-RU" sz="1000" i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2935864" y="5600109"/>
            <a:ext cx="101205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2896964" y="4034653"/>
            <a:ext cx="101205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2896964" y="7212898"/>
            <a:ext cx="101205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3935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610645" y="270400"/>
            <a:ext cx="4247355" cy="674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1925" algn="ctr">
              <a:lnSpc>
                <a:spcPct val="107000"/>
              </a:lnSpc>
              <a:spcAft>
                <a:spcPts val="0"/>
              </a:spcAft>
              <a:tabLst>
                <a:tab pos="2655570" algn="l"/>
              </a:tabLst>
            </a:pPr>
            <a:r>
              <a:rPr lang="ru-RU" sz="1200" b="1" dirty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титульном листе</a:t>
            </a:r>
            <a:r>
              <a:rPr lang="ru-RU" sz="1200" dirty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справки указывается </a:t>
            </a: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страховой номер индивидуального лицевого счета (СНИЛС)</a:t>
            </a:r>
            <a:r>
              <a:rPr lang="ru-RU" sz="1200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(при наличии). 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2766496" y="1152024"/>
            <a:ext cx="3998279" cy="411429"/>
          </a:xfrm>
          <a:prstGeom prst="rect">
            <a:avLst/>
          </a:prstGeom>
          <a:solidFill>
            <a:schemeClr val="accent2">
              <a:alpha val="41000"/>
            </a:schemeClr>
          </a:solidFill>
          <a:ln w="15875" algn="in">
            <a:solidFill>
              <a:srgbClr val="006666"/>
            </a:solidFill>
            <a:miter lim="800000"/>
            <a:headEnd/>
            <a:tailEnd/>
          </a:ln>
          <a:effectLst/>
          <a:extLst/>
        </p:spPr>
        <p:txBody>
          <a:bodyPr rot="0" vert="horz" wrap="square" lIns="36576" tIns="36576" rIns="36576" bIns="36576" anchor="t" anchorCtr="0" upright="1"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ноября 2013 года СНИЛС присваивается новорожденным в </a:t>
            </a:r>
            <a:r>
              <a:rPr lang="ru-RU" sz="1100" b="1" i="1" dirty="0" err="1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беззаявительном</a:t>
            </a:r>
            <a:r>
              <a:rPr lang="ru-RU" sz="11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порядке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-27346" y="1905061"/>
            <a:ext cx="6865145" cy="718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1. </a:t>
            </a:r>
            <a:r>
              <a:rPr lang="ru-RU" sz="1200" b="1" dirty="0" smtClean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sz="1200" b="1" dirty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разделе 1 </a:t>
            </a:r>
            <a:r>
              <a:rPr lang="ru-RU" sz="1200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 доходов от реализации недвижимого имущества, транспортных средств и иного имущества </a:t>
            </a: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указывается в соответствии с подтверждающими документами </a:t>
            </a:r>
            <a:r>
              <a:rPr lang="ru-RU" sz="1200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ru-RU" sz="1200" i="1" u="sng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необходимо сохранять договоры купли-продажи</a:t>
            </a:r>
            <a:r>
              <a:rPr lang="ru-RU" sz="1200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-7146" y="2691223"/>
            <a:ext cx="6865145" cy="1734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Aft>
                <a:spcPts val="0"/>
              </a:spcAft>
            </a:pPr>
            <a:r>
              <a:rPr lang="ru-RU" sz="14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</a:t>
            </a:r>
            <a:r>
              <a:rPr lang="ru-RU" sz="1400" b="1" i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разделе 2</a:t>
            </a:r>
            <a:r>
              <a:rPr lang="ru-RU" sz="1200" b="1" i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расходы отражаются если</a:t>
            </a:r>
            <a:r>
              <a:rPr lang="ru-RU" sz="1200" b="1" dirty="0" smtClean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algn="just">
              <a:lnSpc>
                <a:spcPct val="90000"/>
              </a:lnSpc>
              <a:spcAft>
                <a:spcPts val="0"/>
              </a:spcAft>
            </a:pP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90000"/>
              </a:lnSpc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180340" algn="l"/>
              </a:tabLst>
            </a:pPr>
            <a:r>
              <a:rPr lang="ru-RU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отчетном периоде декларантом, его супругой(ом) и (или) несовершеннолетним ребенком </a:t>
            </a: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СОВЕРШЕНА(Ы) СДЕЛКА(И)</a:t>
            </a:r>
            <a:r>
              <a:rPr lang="ru-RU" sz="1200" b="1" dirty="0">
                <a:solidFill>
                  <a:srgbClr val="00808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 приобретению земельного участка, другого объекта недвижимости, транспортного средства, ценных бумаг, акций (долей участия, паев в уставных (складочных) капиталах организаций), </a:t>
            </a:r>
            <a:r>
              <a:rPr lang="ru-RU" sz="1200" i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цифровых финансовых активов, цифровой </a:t>
            </a:r>
            <a:r>
              <a:rPr lang="ru-RU" sz="1200" i="1" dirty="0" smtClean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валюты</a:t>
            </a:r>
            <a:r>
              <a:rPr lang="ru-RU" sz="1200" dirty="0" smtClean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</a:t>
            </a:r>
            <a:r>
              <a:rPr lang="ru-RU" sz="16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+</a:t>
            </a:r>
            <a:endParaRPr lang="ru-RU" sz="16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"/>
              <a:tabLst>
                <a:tab pos="180340" algn="l"/>
              </a:tabLst>
            </a:pPr>
            <a:r>
              <a:rPr lang="ru-RU" sz="12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сумма </a:t>
            </a:r>
            <a:r>
              <a:rPr lang="ru-RU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сделок </a:t>
            </a: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ПРЕВЫШАЕТ общий доход служащего и его супруги (супруга) </a:t>
            </a:r>
            <a:r>
              <a:rPr lang="ru-RU" sz="1200" b="1" u="sng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ТРИ последних года</a:t>
            </a:r>
            <a:r>
              <a:rPr lang="ru-RU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предшествующих отчетному периоду (за 2018, 2019, 2020 годы).</a:t>
            </a:r>
            <a:endParaRPr lang="ru-RU" sz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8" name="Надпись 604"/>
          <p:cNvSpPr txBox="1"/>
          <p:nvPr/>
        </p:nvSpPr>
        <p:spPr>
          <a:xfrm>
            <a:off x="1333063" y="4644527"/>
            <a:ext cx="4144329" cy="469736"/>
          </a:xfrm>
          <a:prstGeom prst="rect">
            <a:avLst/>
          </a:prstGeom>
          <a:solidFill>
            <a:schemeClr val="accent2">
              <a:alpha val="41000"/>
            </a:schemeClr>
          </a:solidFill>
          <a:ln w="12700">
            <a:solidFill>
              <a:srgbClr val="00666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100" b="1" i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справке прилагаются документы, подтверждающие совершение сделки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75" y="5259444"/>
            <a:ext cx="7079725" cy="7180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1925" algn="just">
              <a:lnSpc>
                <a:spcPct val="107000"/>
              </a:lnSpc>
              <a:spcAft>
                <a:spcPts val="0"/>
              </a:spcAft>
            </a:pPr>
            <a:r>
              <a:rPr lang="ru-RU" sz="1400" b="1" dirty="0" smtClean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ru-RU" sz="14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ru-RU" sz="1400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разделе 3</a:t>
            </a:r>
            <a:r>
              <a:rPr lang="ru-RU" sz="1200" dirty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200" dirty="0" smtClean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указываются </a:t>
            </a:r>
            <a:r>
              <a:rPr lang="ru-RU" sz="1200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 об объектах недвижимости </a:t>
            </a: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точном соответствии с информацией, содержащейся в документах о правах на объекты недвижимого имущества.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875" y="6058110"/>
            <a:ext cx="6885346" cy="2891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655570" algn="l"/>
              </a:tabLst>
            </a:pPr>
            <a:r>
              <a:rPr lang="ru-RU" sz="14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 </a:t>
            </a:r>
            <a:r>
              <a:rPr lang="ru-RU" sz="12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При заполнении раздела 4:</a:t>
            </a: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"/>
              <a:tabLst>
                <a:tab pos="180340" algn="l"/>
              </a:tabLst>
            </a:pP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указываются, в том числе счета, открытые для погашения кредита;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ru-RU" sz="12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Clr>
                <a:srgbClr val="000000"/>
              </a:buClr>
              <a:buFont typeface="Wingdings" panose="05000000000000000000" pitchFamily="2" charset="2"/>
              <a:buChar char=""/>
              <a:tabLst>
                <a:tab pos="180340" algn="l"/>
              </a:tabLst>
            </a:pP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запрашиваются справки (выписки по счетам)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банках и иных кредитных организациях, содержащие сведения</a:t>
            </a:r>
            <a:r>
              <a:rPr lang="ru-RU" sz="12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000000"/>
              </a:buClr>
              <a:tabLst>
                <a:tab pos="180340" algn="l"/>
              </a:tabLst>
            </a:pPr>
            <a:endParaRPr lang="ru-RU" sz="8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655570" algn="l"/>
              </a:tabLs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остатке средств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каждом счете на </a:t>
            </a:r>
            <a:r>
              <a:rPr lang="ru-RU" sz="1200" dirty="0" smtClean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31.12.2021;</a:t>
            </a:r>
            <a:endParaRPr lang="ru-RU" sz="1200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  <a:tabLst>
                <a:tab pos="2655570" algn="l"/>
              </a:tabLst>
            </a:pPr>
            <a:r>
              <a:rPr lang="ru-RU" sz="12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</a:t>
            </a:r>
            <a:r>
              <a:rPr lang="ru-RU" sz="12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сумме дохода</a:t>
            </a:r>
            <a:r>
              <a:rPr lang="ru-RU" sz="12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(капитализация, %) за 2021 год по каждому вкладу (счету), в том числе закрытому на 31.12.2021;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ED7D31"/>
              </a:buClr>
              <a:tabLst>
                <a:tab pos="270510" algn="l"/>
                <a:tab pos="2655570" algn="l"/>
              </a:tabLst>
            </a:pPr>
            <a:r>
              <a:rPr lang="ru-RU" sz="12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размере обязательства</a:t>
            </a:r>
            <a:r>
              <a:rPr lang="ru-RU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(оставшегося непогашенным долга) на 31.12.2021;</a:t>
            </a:r>
            <a:endParaRPr lang="ru-RU" sz="12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>
              <a:lnSpc>
                <a:spcPct val="107000"/>
              </a:lnSpc>
              <a:spcAft>
                <a:spcPts val="0"/>
              </a:spcAft>
              <a:buClr>
                <a:srgbClr val="ED7D31"/>
              </a:buClr>
              <a:tabLst>
                <a:tab pos="270510" algn="l"/>
                <a:tab pos="2655570" algn="l"/>
              </a:tabLst>
            </a:pPr>
            <a:r>
              <a:rPr lang="ru-RU" sz="12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движении денежных средств</a:t>
            </a:r>
            <a:r>
              <a:rPr lang="ru-RU" sz="12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по счету за 2021 год (если общая сумма денежных поступлений на счет за 2021 год превышает общий доход декларанта и его супруги(а) за 2018, 2019 и 2020 годы). </a:t>
            </a:r>
            <a:endParaRPr lang="ru-RU" sz="12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Надпись 605"/>
          <p:cNvSpPr txBox="1"/>
          <p:nvPr/>
        </p:nvSpPr>
        <p:spPr>
          <a:xfrm>
            <a:off x="1360272" y="8955030"/>
            <a:ext cx="4144329" cy="632460"/>
          </a:xfrm>
          <a:prstGeom prst="rect">
            <a:avLst/>
          </a:prstGeom>
          <a:solidFill>
            <a:schemeClr val="accent2">
              <a:alpha val="41000"/>
            </a:schemeClr>
          </a:solidFill>
          <a:ln w="12700">
            <a:solidFill>
              <a:srgbClr val="006666"/>
            </a:solidFill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100" b="1" i="1" dirty="0">
                <a:effectLst/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 справке прилагается выписка банка о движении денежных средств по счету, сумма поступлений указывается в справке</a:t>
            </a:r>
            <a:endParaRPr lang="ru-RU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-40000"/>
                    </a14:imgEffect>
                  </a14:imgLayer>
                </a14:imgProps>
              </a:ext>
            </a:extLst>
          </a:blip>
          <a:srcRect l="7778" t="7778" r="6666" b="10000"/>
          <a:stretch/>
        </p:blipFill>
        <p:spPr>
          <a:xfrm>
            <a:off x="-7146" y="-1"/>
            <a:ext cx="2680418" cy="1747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5546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205</TotalTime>
  <Words>714</Words>
  <Application>Microsoft Office PowerPoint</Application>
  <PresentationFormat>Лист A4 (210x297 мм)</PresentationFormat>
  <Paragraphs>79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>PNO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Зимнякова Мария Сергеевна</dc:creator>
  <cp:lastModifiedBy>Зимнякова Мария Сергеевна</cp:lastModifiedBy>
  <cp:revision>68</cp:revision>
  <dcterms:created xsi:type="dcterms:W3CDTF">2021-12-06T05:55:28Z</dcterms:created>
  <dcterms:modified xsi:type="dcterms:W3CDTF">2022-01-17T05:09:23Z</dcterms:modified>
</cp:coreProperties>
</file>