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6DBF7-7606-4844-B223-8BDC75D5C3F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FAFB2-8CB9-46AA-92EF-AE3E3E8E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FAFB2-8CB9-46AA-92EF-AE3E3E8EC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3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167-2FC2-4C91-8650-2BE03F7EC56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emlin.ru/structure/councils#institution-12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gossluzhba.gov.ru/anticorruption/spravki_b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833" y="1487971"/>
            <a:ext cx="6852167" cy="1113253"/>
          </a:xfrm>
          <a:prstGeom prst="rect">
            <a:avLst/>
          </a:prstGeom>
          <a:solidFill>
            <a:schemeClr val="accent2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в 2022 году проводится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30 апреля 2022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Декларант может представить </a:t>
            </a:r>
            <a:r>
              <a:rPr lang="ru-RU" sz="1000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уточненные 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ОДНОГО месяца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</a:t>
            </a:r>
            <a:r>
              <a:rPr lang="ru-RU" sz="1000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апреля 2022 года. 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уточненных сведений предусматривает </a:t>
            </a:r>
            <a:r>
              <a:rPr lang="ru-RU" sz="1000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справки о доходах, расходах, об имуществе и обязательствах имущественного характера,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которой не отражены или не полностью отражены какие-либо сведения либо имеются </a:t>
            </a:r>
            <a:r>
              <a:rPr lang="ru-RU" sz="1000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(которые уточняются)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 по профилактике коррупционных и иных правонарушений администрации Губернатора Новосибирской области и Правительства Новосибирской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8639" y="503078"/>
            <a:ext cx="357972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Актуальные вопросы </a:t>
            </a:r>
            <a:r>
              <a:rPr lang="ru-RU" sz="16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декларационной кампании 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года</a:t>
            </a:r>
            <a:endParaRPr lang="ru-RU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oogle Shape;23636;p72"/>
          <p:cNvGrpSpPr/>
          <p:nvPr/>
        </p:nvGrpSpPr>
        <p:grpSpPr>
          <a:xfrm>
            <a:off x="1736722" y="932173"/>
            <a:ext cx="478945" cy="474743"/>
            <a:chOff x="0" y="0"/>
            <a:chExt cx="386015" cy="38449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Google Shape;23637;p72"/>
            <p:cNvSpPr/>
            <p:nvPr/>
          </p:nvSpPr>
          <p:spPr>
            <a:xfrm>
              <a:off x="189980" y="189980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8" name="Google Shape;23638;p72"/>
            <p:cNvSpPr/>
            <p:nvPr/>
          </p:nvSpPr>
          <p:spPr>
            <a:xfrm>
              <a:off x="0" y="0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9" name="Google Shape;23639;p72"/>
            <p:cNvSpPr/>
            <p:nvPr/>
          </p:nvSpPr>
          <p:spPr>
            <a:xfrm>
              <a:off x="28390" y="28391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0" name="Google Shape;23640;p72"/>
            <p:cNvSpPr/>
            <p:nvPr/>
          </p:nvSpPr>
          <p:spPr>
            <a:xfrm>
              <a:off x="217217" y="218738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1" name="Google Shape;23641;p72"/>
            <p:cNvSpPr/>
            <p:nvPr/>
          </p:nvSpPr>
          <p:spPr>
            <a:xfrm>
              <a:off x="228961" y="219105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2" name="Google Shape;23642;p72"/>
            <p:cNvSpPr/>
            <p:nvPr/>
          </p:nvSpPr>
          <p:spPr>
            <a:xfrm>
              <a:off x="300476" y="300476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3" name="Google Shape;23643;p72"/>
            <p:cNvSpPr/>
            <p:nvPr/>
          </p:nvSpPr>
          <p:spPr>
            <a:xfrm>
              <a:off x="278901" y="280317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4" name="Google Shape;23644;p72"/>
            <p:cNvSpPr/>
            <p:nvPr/>
          </p:nvSpPr>
          <p:spPr>
            <a:xfrm>
              <a:off x="83625" y="56755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5" name="Google Shape;23645;p72"/>
            <p:cNvSpPr/>
            <p:nvPr/>
          </p:nvSpPr>
          <p:spPr>
            <a:xfrm>
              <a:off x="110496" y="165364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4" y="2839916"/>
            <a:ext cx="2210675" cy="242867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357" y="2686608"/>
            <a:ext cx="2315115" cy="492319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2895487"/>
            <a:ext cx="2183535" cy="304909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02" y="2569344"/>
            <a:ext cx="1554615" cy="49054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683" y="2614678"/>
            <a:ext cx="1554615" cy="47641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6742" y="2788963"/>
            <a:ext cx="1554615" cy="528341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74563" y="2645475"/>
            <a:ext cx="1794244" cy="355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КУДА ПРЕДСТАВЛЯЮТСЯ СВЕДЕНИЯ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34271" y="2741507"/>
            <a:ext cx="1079929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И КЕМ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22777" y="2850952"/>
            <a:ext cx="2078456" cy="438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КАКОЙ ОТЧЕТНЫЙ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</a:t>
            </a:r>
            <a:r>
              <a:rPr lang="ru-RU" sz="700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КАКУЮ ОТЧЕТНУЮ ДАТУ?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1324" y="4364629"/>
            <a:ext cx="21686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 отдел по профилактике коррупционных и иных правонарушений </a:t>
            </a:r>
            <a:r>
              <a:rPr lang="ru-RU" sz="1000" dirty="0" smtClean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администрации Губернатора НСО и Правительства НСО</a:t>
            </a:r>
            <a:endParaRPr lang="ru-RU" sz="10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459" y="3052885"/>
            <a:ext cx="266842" cy="276237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1906363" y="3042127"/>
            <a:ext cx="2790362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На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себя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Супругу (а)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Несовершеннолетнего ребенк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endParaRPr lang="ru-RU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531256" y="3023316"/>
            <a:ext cx="196033" cy="305807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2216789" y="5600109"/>
            <a:ext cx="2424422" cy="200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Руководителями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заместителями руководителей ОИОГВ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НСО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Руководителями,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заместителями руководителей структурных 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подразделений администрации Губернатора НСО и Правительства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НСО,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гражданскими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служащими,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которых включены в Перечень, утвержденный приказом администрации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21.12.2020 №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138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500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Лицами, замещающими муниципальные должности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9861" y="3274823"/>
            <a:ext cx="313625" cy="285065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4490353" y="3552659"/>
            <a:ext cx="2432640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2021 года по </a:t>
            </a:r>
            <a:endParaRPr lang="ru-RU" sz="1000" b="1" i="1" u="sng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</a:t>
            </a: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декабря 2021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2021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9" y="5370104"/>
            <a:ext cx="2164386" cy="322594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04268">
            <a:off x="278039" y="5243721"/>
            <a:ext cx="1554615" cy="47641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rot="21085741">
            <a:off x="555867" y="5376830"/>
            <a:ext cx="1136850" cy="224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 ФОРМЕ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765" y="5770093"/>
            <a:ext cx="2316005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справки, утвержденной Указом Президента РФ </a:t>
            </a:r>
            <a:endParaRPr lang="ru-RU" sz="1000" b="1" i="1" dirty="0" smtClean="0">
              <a:solidFill>
                <a:srgbClr val="00000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0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июня 2014 </a:t>
            </a:r>
            <a:r>
              <a:rPr lang="ru-RU" sz="1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0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460</a:t>
            </a:r>
            <a:endParaRPr lang="ru-RU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177" y="6693644"/>
            <a:ext cx="2201493" cy="1804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Действует новая форма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справки. </a:t>
            </a:r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версия </a:t>
            </a:r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 «Справки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БК»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2.5.0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скачивания </a:t>
            </a:r>
            <a:r>
              <a:rPr lang="ru-RU" sz="1000" b="1" u="sng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доступна</a:t>
            </a:r>
            <a:r>
              <a:rPr lang="ru-RU" sz="1000" u="sng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3810" algn="just">
              <a:lnSpc>
                <a:spcPct val="107000"/>
              </a:lnSpc>
              <a:spcAft>
                <a:spcPts val="0"/>
              </a:spcAft>
            </a:pPr>
            <a:endParaRPr lang="ru-RU" sz="1000" u="sng" dirty="0" smtClean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http://</a:t>
            </a:r>
            <a:r>
              <a:rPr lang="ru-RU" sz="1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www.kremlin.ru/structure/councils#institution-12</a:t>
            </a:r>
            <a:endParaRPr lang="ru-RU" sz="10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endParaRPr lang="ru-RU" sz="1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/>
              </a:rPr>
              <a:t>https://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/>
              </a:rPr>
              <a:t>gossluzhba.gov.ru/anticorruption/spravki_bk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58715" y="7707414"/>
            <a:ext cx="3728123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i="1" u="sng" dirty="0" smtClean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</a:t>
            </a:r>
            <a:r>
              <a:rPr lang="ru-RU" sz="1200" b="1" i="1" u="sng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НА СЛЕДУЮЩЕЕ:</a:t>
            </a:r>
            <a:endParaRPr lang="ru-RU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584;p37"/>
          <p:cNvSpPr/>
          <p:nvPr/>
        </p:nvSpPr>
        <p:spPr>
          <a:xfrm>
            <a:off x="2413488" y="7707414"/>
            <a:ext cx="401042" cy="355364"/>
          </a:xfrm>
          <a:custGeom>
            <a:avLst/>
            <a:gdLst/>
            <a:ahLst/>
            <a:cxnLst/>
            <a:rect l="l" t="t" r="r" b="b"/>
            <a:pathLst>
              <a:path w="16708" h="16611" fill="none" extrusionOk="0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833C0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new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226563" y="7969380"/>
            <a:ext cx="4636302" cy="136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получении дохода от </a:t>
            </a:r>
            <a:r>
              <a:rPr lang="ru-RU" sz="11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продажи, о приобретении, </a:t>
            </a:r>
            <a:r>
              <a:rPr lang="ru-RU" sz="11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наличии, об отчуждении в результате безвозмездной сделки </a:t>
            </a:r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цифровых прав, включающих одновременно цифровые финансовые активы и иные цифровые права, утилитарных цифровых прав, цифровой валюты</a:t>
            </a:r>
            <a:r>
              <a:rPr lang="ru-RU" sz="11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отражаются в соответствующих разделах </a:t>
            </a:r>
            <a:r>
              <a:rPr lang="ru-RU" sz="11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 rot="5400000" flipH="1" flipV="1">
            <a:off x="3081136" y="9289881"/>
            <a:ext cx="291304" cy="430203"/>
          </a:xfrm>
          <a:prstGeom prst="downArrow">
            <a:avLst/>
          </a:pr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68499" y="9097134"/>
            <a:ext cx="3069635" cy="721599"/>
          </a:xfrm>
          <a:prstGeom prst="rect">
            <a:avLst/>
          </a:prstGeom>
          <a:solidFill>
            <a:schemeClr val="accent2">
              <a:alpha val="4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</a:t>
            </a:r>
            <a:r>
              <a:rPr lang="ru-RU" sz="1100" b="1" i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 </a:t>
            </a:r>
            <a:r>
              <a:rPr lang="ru-RU" sz="1100" b="1" i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</a:t>
            </a:r>
            <a:r>
              <a:rPr lang="ru-RU" sz="11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 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подразделах 3.3., 3.4.,3.5. раздела 3, 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7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Google Shape;584;p37"/>
          <p:cNvSpPr/>
          <p:nvPr/>
        </p:nvSpPr>
        <p:spPr>
          <a:xfrm>
            <a:off x="52765" y="6443855"/>
            <a:ext cx="468629" cy="264564"/>
          </a:xfrm>
          <a:custGeom>
            <a:avLst/>
            <a:gdLst/>
            <a:ahLst/>
            <a:cxnLst/>
            <a:rect l="l" t="t" r="r" b="b"/>
            <a:pathLst>
              <a:path w="16708" h="16611" fill="none" extrusionOk="0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b="1" dirty="0">
                <a:solidFill>
                  <a:srgbClr val="833C0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new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8410" y="4800718"/>
            <a:ext cx="217127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*сведения представляются за отчетный период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1, 2, 7</a:t>
            </a:r>
            <a:endParaRPr lang="ru-RU" sz="12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**сведения представляются на отчетную дату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3, 4, 5, </a:t>
            </a:r>
            <a:r>
              <a:rPr lang="ru-RU" sz="12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18" y="3160719"/>
            <a:ext cx="22402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кадровую службу </a:t>
            </a:r>
            <a:r>
              <a:rPr lang="ru-RU" sz="1000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(подразделение по профилактике коррупции) </a:t>
            </a:r>
          </a:p>
          <a:p>
            <a:pPr algn="ctr"/>
            <a:r>
              <a:rPr lang="ru-RU" sz="1000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 государственной власти НСО, </a:t>
            </a:r>
          </a:p>
          <a:p>
            <a:pPr algn="ctr"/>
            <a:r>
              <a:rPr lang="ru-RU" sz="1000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государственного органа НСО,</a:t>
            </a:r>
          </a:p>
          <a:p>
            <a:pPr algn="ctr"/>
            <a:r>
              <a:rPr lang="ru-RU" sz="1000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 местного самоуправления</a:t>
            </a:r>
            <a:endParaRPr lang="ru-RU" sz="10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55134" y="4364629"/>
            <a:ext cx="114793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1575" y="3634591"/>
            <a:ext cx="2252193" cy="208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Лицами, замещающими государственные должности </a:t>
            </a:r>
            <a:r>
              <a:rPr lang="ru-RU" sz="900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НСО</a:t>
            </a:r>
          </a:p>
          <a:p>
            <a:pPr lvl="0" algn="ctr">
              <a:lnSpc>
                <a:spcPct val="107000"/>
              </a:lnSpc>
            </a:pPr>
            <a:endParaRPr lang="ru-RU" sz="600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Государственными гражданскими служащими </a:t>
            </a:r>
            <a:r>
              <a:rPr lang="en-US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муниципальными служащими:</a:t>
            </a:r>
          </a:p>
          <a:p>
            <a:pPr algn="ctr"/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органа </a:t>
            </a:r>
            <a:r>
              <a:rPr lang="ru-RU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власти НСО, государственного органа </a:t>
            </a:r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НСО, согласно перечням должностей</a:t>
            </a:r>
            <a:r>
              <a:rPr lang="en-US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органа местного самоуправления НСО согласно перечням должностей</a:t>
            </a:r>
          </a:p>
          <a:p>
            <a:pPr algn="ctr"/>
            <a:endParaRPr lang="ru-RU" sz="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Руководителями государственных (муниципальных) учреждений </a:t>
            </a:r>
            <a:endParaRPr lang="ru-RU" sz="900" i="1" strike="sngStrike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935864" y="5600109"/>
            <a:ext cx="10120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96964" y="4034653"/>
            <a:ext cx="10120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896964" y="7212898"/>
            <a:ext cx="10120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9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0645" y="270400"/>
            <a:ext cx="4247355" cy="67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925" algn="ctr">
              <a:lnSpc>
                <a:spcPct val="107000"/>
              </a:lnSpc>
              <a:spcAft>
                <a:spcPts val="0"/>
              </a:spcAft>
              <a:tabLst>
                <a:tab pos="2655570" algn="l"/>
              </a:tabLst>
            </a:pP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титульном листе</a:t>
            </a:r>
            <a:r>
              <a:rPr lang="ru-RU" sz="1200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справки указывается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страховой номер индивидуального лицевого счета (СНИЛС)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 наличии).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66496" y="1152024"/>
            <a:ext cx="3998279" cy="411429"/>
          </a:xfrm>
          <a:prstGeom prst="rect">
            <a:avLst/>
          </a:prstGeom>
          <a:solidFill>
            <a:schemeClr val="accent2">
              <a:alpha val="41000"/>
            </a:schemeClr>
          </a:solidFill>
          <a:ln w="15875" algn="in">
            <a:solidFill>
              <a:srgbClr val="006666"/>
            </a:solidFill>
            <a:miter lim="800000"/>
            <a:headEnd/>
            <a:tailEnd/>
          </a:ln>
          <a:effectLst/>
          <a:ex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ноября 2013 года СНИЛС присваивается новорожденным в </a:t>
            </a:r>
            <a:r>
              <a:rPr lang="ru-RU" sz="11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беззаявительном</a:t>
            </a: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порядке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7346" y="1905061"/>
            <a:ext cx="6865145" cy="71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200" b="1" dirty="0" smtClean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разделе 1 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доходов от реализации недвижимого имущества, транспортных средств и иного имущества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в соответствии с подтверждающими документами 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i="1" u="sng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сохранять договоры купли-продажи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146" y="2691223"/>
            <a:ext cx="6865145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ru-RU" sz="14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разделе 2</a:t>
            </a:r>
            <a:r>
              <a:rPr lang="ru-RU" sz="12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 отражаются если</a:t>
            </a:r>
            <a:r>
              <a:rPr lang="ru-RU" sz="1200" b="1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отчетном периоде декларантом, его супругой(ом) и (или) несовершеннолетним ребенком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lang="ru-RU" sz="1200" b="1" dirty="0">
                <a:solidFill>
                  <a:srgbClr val="0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капиталах организаций), </a:t>
            </a:r>
            <a:r>
              <a:rPr lang="ru-RU" sz="1200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цифровой </a:t>
            </a:r>
            <a:r>
              <a:rPr lang="ru-RU" sz="1200" i="1" dirty="0" smtClean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валюты</a:t>
            </a:r>
            <a:r>
              <a:rPr lang="ru-RU" sz="1200" dirty="0" smtClean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180340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сделок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ПРЕВЫШАЕТ общий доход служащего и его супруги (супруга) </a:t>
            </a:r>
            <a:r>
              <a:rPr lang="ru-RU" sz="12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ТРИ последних года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предшествующих отчетному периоду (за 2018, 2019, 2020 годы).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адпись 604"/>
          <p:cNvSpPr txBox="1"/>
          <p:nvPr/>
        </p:nvSpPr>
        <p:spPr>
          <a:xfrm>
            <a:off x="1333063" y="4644527"/>
            <a:ext cx="4144329" cy="469736"/>
          </a:xfrm>
          <a:prstGeom prst="rect">
            <a:avLst/>
          </a:prstGeom>
          <a:solidFill>
            <a:schemeClr val="accent2">
              <a:alpha val="41000"/>
            </a:schemeClr>
          </a:solidFill>
          <a:ln w="12700">
            <a:solidFill>
              <a:srgbClr val="006666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b="1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справке прилагаются документы, подтверждающие совершение сделки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75" y="5259444"/>
            <a:ext cx="7079725" cy="71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92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разделе 3</a:t>
            </a:r>
            <a:r>
              <a:rPr lang="ru-RU" sz="1200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указываются </a:t>
            </a: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объектах недвижимости 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точном соответствии с информацией, содержащейся в документах о правах на объекты недвижимого имущества.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5" y="6058110"/>
            <a:ext cx="6885346" cy="2891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2655570" algn="l"/>
              </a:tabLst>
            </a:pPr>
            <a:r>
              <a:rPr lang="ru-RU" sz="14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заполнении раздела 4: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"/>
              <a:tabLst>
                <a:tab pos="180340" algn="l"/>
              </a:tabLst>
            </a:pP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указываются, в том числе счета, открытые для погашения кредита;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"/>
              <a:tabLst>
                <a:tab pos="180340" algn="l"/>
              </a:tabLst>
            </a:pP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запрашиваются справки (выписки по счетам)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банках и иных кредитных организациях, содержащие сведения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tabLst>
                <a:tab pos="180340" algn="l"/>
              </a:tabLst>
            </a:pP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2655570" algn="l"/>
              </a:tabLs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остатке средств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каждом счете на </a:t>
            </a:r>
            <a:r>
              <a:rPr lang="ru-RU" sz="1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31.12.2021;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2655570" algn="l"/>
              </a:tabLs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сумме дохода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(капитализация, %) за 2021 год по каждому вкладу (счету), в том числе закрытому на 31.12.2021;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ED7D31"/>
              </a:buClr>
              <a:tabLst>
                <a:tab pos="270510" algn="l"/>
                <a:tab pos="265557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размере обязательства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(оставшегося непогашенным долга) на 31.12.2021;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ED7D31"/>
              </a:buClr>
              <a:tabLst>
                <a:tab pos="270510" algn="l"/>
                <a:tab pos="265557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движении денежных средств</a:t>
            </a:r>
            <a:r>
              <a:rPr lang="ru-RU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счету за 2021 год (если общая сумма денежных поступлений на счет за 2021 год превышает общий доход декларанта и его супруги(а) за 2018, 2019 и 2020 годы). 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Надпись 605"/>
          <p:cNvSpPr txBox="1"/>
          <p:nvPr/>
        </p:nvSpPr>
        <p:spPr>
          <a:xfrm>
            <a:off x="1360272" y="8955030"/>
            <a:ext cx="4144329" cy="632460"/>
          </a:xfrm>
          <a:prstGeom prst="rect">
            <a:avLst/>
          </a:prstGeom>
          <a:solidFill>
            <a:schemeClr val="accent2">
              <a:alpha val="41000"/>
            </a:schemeClr>
          </a:solidFill>
          <a:ln w="12700">
            <a:solidFill>
              <a:srgbClr val="006666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справке прилагается выписка банка о движении денежных средств по счету, сумма поступлений указывается в справке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7778" t="7778" r="6666" b="10000"/>
          <a:stretch/>
        </p:blipFill>
        <p:spPr>
          <a:xfrm>
            <a:off x="-7146" y="-1"/>
            <a:ext cx="2680418" cy="174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714</Words>
  <Application>Microsoft Office PowerPoint</Application>
  <PresentationFormat>Лист A4 (210x297 мм)</PresentationFormat>
  <Paragraphs>79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Зимнякова Мария Сергеевна</cp:lastModifiedBy>
  <cp:revision>68</cp:revision>
  <dcterms:created xsi:type="dcterms:W3CDTF">2021-12-06T05:55:28Z</dcterms:created>
  <dcterms:modified xsi:type="dcterms:W3CDTF">2022-01-17T05:09:23Z</dcterms:modified>
</cp:coreProperties>
</file>